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ssistant" pitchFamily="2" charset="-79"/>
      <p:regular r:id="rId14"/>
    </p:embeddedFont>
    <p:embeddedFont>
      <p:font typeface="Assistant Bold" charset="-79"/>
      <p:regular r:id="rId15"/>
    </p:embeddedFont>
    <p:embeddedFont>
      <p:font typeface="Assistant Light" pitchFamily="2" charset="-79"/>
      <p:regular r:id="rId16"/>
    </p:embeddedFont>
    <p:embeddedFont>
      <p:font typeface="Belleza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>
      <p:cViewPr varScale="1">
        <p:scale>
          <a:sx n="14" d="100"/>
          <a:sy n="14" d="100"/>
        </p:scale>
        <p:origin x="353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3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2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1761">
            <a:off x="-5046395" y="1967871"/>
            <a:ext cx="9267406" cy="12492827"/>
          </a:xfrm>
          <a:custGeom>
            <a:avLst/>
            <a:gdLst/>
            <a:ahLst/>
            <a:cxnLst/>
            <a:rect l="l" t="t" r="r" b="b"/>
            <a:pathLst>
              <a:path w="9267406" h="12492827">
                <a:moveTo>
                  <a:pt x="0" y="0"/>
                </a:moveTo>
                <a:lnTo>
                  <a:pt x="9267406" y="0"/>
                </a:lnTo>
                <a:lnTo>
                  <a:pt x="9267406" y="12492827"/>
                </a:lnTo>
                <a:lnTo>
                  <a:pt x="0" y="12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75188" y="-4317446"/>
            <a:ext cx="8968224" cy="8634892"/>
          </a:xfrm>
          <a:custGeom>
            <a:avLst/>
            <a:gdLst/>
            <a:ahLst/>
            <a:cxnLst/>
            <a:rect l="l" t="t" r="r" b="b"/>
            <a:pathLst>
              <a:path w="8968224" h="8634892">
                <a:moveTo>
                  <a:pt x="0" y="0"/>
                </a:moveTo>
                <a:lnTo>
                  <a:pt x="8968224" y="0"/>
                </a:lnTo>
                <a:lnTo>
                  <a:pt x="8968224" y="8634892"/>
                </a:lnTo>
                <a:lnTo>
                  <a:pt x="0" y="86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46245" y="2871666"/>
            <a:ext cx="2281713" cy="2196906"/>
          </a:xfrm>
          <a:custGeom>
            <a:avLst/>
            <a:gdLst/>
            <a:ahLst/>
            <a:cxnLst/>
            <a:rect l="l" t="t" r="r" b="b"/>
            <a:pathLst>
              <a:path w="2281713" h="2196906">
                <a:moveTo>
                  <a:pt x="0" y="0"/>
                </a:moveTo>
                <a:lnTo>
                  <a:pt x="2281713" y="0"/>
                </a:lnTo>
                <a:lnTo>
                  <a:pt x="2281713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99731" y="8016263"/>
            <a:ext cx="4634548" cy="396043"/>
          </a:xfrm>
          <a:custGeom>
            <a:avLst/>
            <a:gdLst/>
            <a:ahLst/>
            <a:cxnLst/>
            <a:rect l="l" t="t" r="r" b="b"/>
            <a:pathLst>
              <a:path w="4634548" h="396043">
                <a:moveTo>
                  <a:pt x="0" y="0"/>
                </a:moveTo>
                <a:lnTo>
                  <a:pt x="4634548" y="0"/>
                </a:lnTo>
                <a:lnTo>
                  <a:pt x="4634548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57042" y="5404731"/>
            <a:ext cx="2815002" cy="4882269"/>
          </a:xfrm>
          <a:custGeom>
            <a:avLst/>
            <a:gdLst/>
            <a:ahLst/>
            <a:cxnLst/>
            <a:rect l="l" t="t" r="r" b="b"/>
            <a:pathLst>
              <a:path w="2815002" h="4882269">
                <a:moveTo>
                  <a:pt x="0" y="0"/>
                </a:moveTo>
                <a:lnTo>
                  <a:pt x="2815002" y="0"/>
                </a:lnTo>
                <a:lnTo>
                  <a:pt x="2815002" y="4882269"/>
                </a:lnTo>
                <a:lnTo>
                  <a:pt x="0" y="4882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117005" y="4097197"/>
            <a:ext cx="10053990" cy="1971683"/>
            <a:chOff x="0" y="0"/>
            <a:chExt cx="13405321" cy="2628910"/>
          </a:xfrm>
        </p:grpSpPr>
        <p:sp>
          <p:nvSpPr>
            <p:cNvPr id="8" name="TextBox 8"/>
            <p:cNvSpPr txBox="1"/>
            <p:nvPr/>
          </p:nvSpPr>
          <p:spPr>
            <a:xfrm>
              <a:off x="0" y="57150"/>
              <a:ext cx="13405321" cy="1558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191919"/>
                  </a:solidFill>
                  <a:latin typeface="Belleza Bold"/>
                </a:rPr>
                <a:t>PsiHarmony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04661"/>
              <a:ext cx="13405321" cy="524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191919"/>
                  </a:solidFill>
                  <a:latin typeface="Assistant"/>
                </a:rPr>
                <a:t>A website for holistic well-being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147" y="8414996"/>
            <a:ext cx="1461076" cy="1969588"/>
          </a:xfrm>
          <a:custGeom>
            <a:avLst/>
            <a:gdLst/>
            <a:ahLst/>
            <a:cxnLst/>
            <a:rect l="l" t="t" r="r" b="b"/>
            <a:pathLst>
              <a:path w="1461076" h="1969588">
                <a:moveTo>
                  <a:pt x="0" y="0"/>
                </a:moveTo>
                <a:lnTo>
                  <a:pt x="1461076" y="0"/>
                </a:lnTo>
                <a:lnTo>
                  <a:pt x="1461076" y="1969588"/>
                </a:lnTo>
                <a:lnTo>
                  <a:pt x="0" y="1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7893" y="8497218"/>
            <a:ext cx="1541823" cy="2078437"/>
          </a:xfrm>
          <a:custGeom>
            <a:avLst/>
            <a:gdLst/>
            <a:ahLst/>
            <a:cxnLst/>
            <a:rect l="l" t="t" r="r" b="b"/>
            <a:pathLst>
              <a:path w="1541823" h="2078437">
                <a:moveTo>
                  <a:pt x="0" y="0"/>
                </a:moveTo>
                <a:lnTo>
                  <a:pt x="1541822" y="0"/>
                </a:lnTo>
                <a:lnTo>
                  <a:pt x="1541822" y="2078437"/>
                </a:lnTo>
                <a:lnTo>
                  <a:pt x="0" y="207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83391" y="9021213"/>
            <a:ext cx="1008974" cy="1554442"/>
          </a:xfrm>
          <a:custGeom>
            <a:avLst/>
            <a:gdLst/>
            <a:ahLst/>
            <a:cxnLst/>
            <a:rect l="l" t="t" r="r" b="b"/>
            <a:pathLst>
              <a:path w="1008974" h="1554442">
                <a:moveTo>
                  <a:pt x="1008974" y="0"/>
                </a:moveTo>
                <a:lnTo>
                  <a:pt x="0" y="0"/>
                </a:lnTo>
                <a:lnTo>
                  <a:pt x="0" y="1554442"/>
                </a:lnTo>
                <a:lnTo>
                  <a:pt x="1008974" y="1554442"/>
                </a:lnTo>
                <a:lnTo>
                  <a:pt x="10089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3810" y="1342217"/>
            <a:ext cx="14260380" cy="7602565"/>
          </a:xfrm>
          <a:custGeom>
            <a:avLst/>
            <a:gdLst/>
            <a:ahLst/>
            <a:cxnLst/>
            <a:rect l="l" t="t" r="r" b="b"/>
            <a:pathLst>
              <a:path w="14260380" h="7602565">
                <a:moveTo>
                  <a:pt x="0" y="0"/>
                </a:moveTo>
                <a:lnTo>
                  <a:pt x="14260380" y="0"/>
                </a:lnTo>
                <a:lnTo>
                  <a:pt x="14260380" y="7602566"/>
                </a:lnTo>
                <a:lnTo>
                  <a:pt x="0" y="760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8" b="-58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1606102"/>
            <a:ext cx="667557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Belleza Bold"/>
              </a:rPr>
              <a:t>Future Approach Ideas: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884585"/>
            <a:ext cx="6025490" cy="5514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User-Centric Design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Personalization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Interconnected Health Data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Community Engagement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Wellness Challenges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Mindfulness and Relaxation Hub</a:t>
            </a:r>
          </a:p>
          <a:p>
            <a:pPr marL="647698" lvl="1" indent="-323849">
              <a:lnSpc>
                <a:spcPts val="5549"/>
              </a:lnSpc>
              <a:buFont typeface="Arial"/>
              <a:buChar char="•"/>
            </a:pPr>
            <a:r>
              <a:rPr lang="en-US" sz="2999">
                <a:solidFill>
                  <a:srgbClr val="876045"/>
                </a:solidFill>
                <a:latin typeface="Belleza Bold"/>
              </a:rPr>
              <a:t>Goal Setting and Tracking</a:t>
            </a:r>
          </a:p>
          <a:p>
            <a:pPr>
              <a:lnSpc>
                <a:spcPts val="5549"/>
              </a:lnSpc>
            </a:pPr>
            <a:endParaRPr lang="en-US" sz="2999">
              <a:solidFill>
                <a:srgbClr val="876045"/>
              </a:solidFill>
              <a:latin typeface="Belleza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48051" y="1851961"/>
            <a:ext cx="6837205" cy="6583079"/>
          </a:xfrm>
          <a:custGeom>
            <a:avLst/>
            <a:gdLst/>
            <a:ahLst/>
            <a:cxnLst/>
            <a:rect l="l" t="t" r="r" b="b"/>
            <a:pathLst>
              <a:path w="6837205" h="6583079">
                <a:moveTo>
                  <a:pt x="0" y="0"/>
                </a:moveTo>
                <a:lnTo>
                  <a:pt x="6837206" y="0"/>
                </a:lnTo>
                <a:lnTo>
                  <a:pt x="6837206" y="6583078"/>
                </a:lnTo>
                <a:lnTo>
                  <a:pt x="0" y="658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8051" y="5143500"/>
            <a:ext cx="3037954" cy="1391935"/>
          </a:xfrm>
          <a:custGeom>
            <a:avLst/>
            <a:gdLst/>
            <a:ahLst/>
            <a:cxnLst/>
            <a:rect l="l" t="t" r="r" b="b"/>
            <a:pathLst>
              <a:path w="3037954" h="1391935">
                <a:moveTo>
                  <a:pt x="0" y="0"/>
                </a:moveTo>
                <a:lnTo>
                  <a:pt x="3037955" y="0"/>
                </a:lnTo>
                <a:lnTo>
                  <a:pt x="3037955" y="1391935"/>
                </a:lnTo>
                <a:lnTo>
                  <a:pt x="0" y="139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461190">
            <a:off x="3288201" y="2013367"/>
            <a:ext cx="3587741" cy="6224787"/>
          </a:xfrm>
          <a:custGeom>
            <a:avLst/>
            <a:gdLst/>
            <a:ahLst/>
            <a:cxnLst/>
            <a:rect l="l" t="t" r="r" b="b"/>
            <a:pathLst>
              <a:path w="3587741" h="6224787">
                <a:moveTo>
                  <a:pt x="0" y="0"/>
                </a:moveTo>
                <a:lnTo>
                  <a:pt x="3587741" y="0"/>
                </a:lnTo>
                <a:lnTo>
                  <a:pt x="3587741" y="6224787"/>
                </a:lnTo>
                <a:lnTo>
                  <a:pt x="0" y="6224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27678" y="4604609"/>
            <a:ext cx="6232643" cy="2035279"/>
            <a:chOff x="0" y="0"/>
            <a:chExt cx="8310191" cy="271370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310191" cy="147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191919"/>
                  </a:solidFill>
                  <a:latin typeface="Belleza Bold"/>
                </a:rPr>
                <a:t>THANK 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25394"/>
              <a:ext cx="7622669" cy="588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191919"/>
                  </a:solidFill>
                  <a:latin typeface="Assistant"/>
                </a:rPr>
                <a:t>We're ready to answer your questions.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90849"/>
            <a:ext cx="7062334" cy="211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5"/>
              </a:lnSpc>
            </a:pPr>
            <a:r>
              <a:rPr lang="en-US" sz="2799">
                <a:solidFill>
                  <a:srgbClr val="191919"/>
                </a:solidFill>
                <a:latin typeface="Belleza Bold"/>
              </a:rPr>
              <a:t>Team name: KinderHeim</a:t>
            </a:r>
          </a:p>
          <a:p>
            <a:pPr>
              <a:lnSpc>
                <a:spcPts val="4255"/>
              </a:lnSpc>
            </a:pPr>
            <a:r>
              <a:rPr lang="en-US" sz="2799">
                <a:solidFill>
                  <a:srgbClr val="191919"/>
                </a:solidFill>
                <a:latin typeface="Belleza Bold"/>
              </a:rPr>
              <a:t>Problem Statement number SNH02</a:t>
            </a:r>
          </a:p>
          <a:p>
            <a:pPr>
              <a:lnSpc>
                <a:spcPts val="4255"/>
              </a:lnSpc>
            </a:pPr>
            <a:r>
              <a:rPr lang="en-US" sz="2799">
                <a:solidFill>
                  <a:srgbClr val="191919"/>
                </a:solidFill>
                <a:latin typeface="Belleza Bold"/>
              </a:rPr>
              <a:t>Team leader name: Hriday Bekal</a:t>
            </a:r>
          </a:p>
          <a:p>
            <a:pPr>
              <a:lnSpc>
                <a:spcPts val="4255"/>
              </a:lnSpc>
            </a:pPr>
            <a:r>
              <a:rPr lang="en-US" sz="2799">
                <a:solidFill>
                  <a:srgbClr val="191919"/>
                </a:solidFill>
                <a:latin typeface="Belleza Bold"/>
              </a:rPr>
              <a:t>Institute name: N.M.A.M Institute of Technology</a:t>
            </a:r>
          </a:p>
        </p:txBody>
      </p:sp>
      <p:sp>
        <p:nvSpPr>
          <p:cNvPr id="6" name="Freeform 6"/>
          <p:cNvSpPr/>
          <p:nvPr/>
        </p:nvSpPr>
        <p:spPr>
          <a:xfrm rot="-1391761">
            <a:off x="-3843964" y="6485858"/>
            <a:ext cx="6062415" cy="8172373"/>
          </a:xfrm>
          <a:custGeom>
            <a:avLst/>
            <a:gdLst/>
            <a:ahLst/>
            <a:cxnLst/>
            <a:rect l="l" t="t" r="r" b="b"/>
            <a:pathLst>
              <a:path w="6062415" h="8172373">
                <a:moveTo>
                  <a:pt x="0" y="0"/>
                </a:moveTo>
                <a:lnTo>
                  <a:pt x="6062415" y="0"/>
                </a:lnTo>
                <a:lnTo>
                  <a:pt x="6062415" y="8172374"/>
                </a:lnTo>
                <a:lnTo>
                  <a:pt x="0" y="817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25631" y="-1430243"/>
            <a:ext cx="7324738" cy="7052491"/>
          </a:xfrm>
          <a:custGeom>
            <a:avLst/>
            <a:gdLst/>
            <a:ahLst/>
            <a:cxnLst/>
            <a:rect l="l" t="t" r="r" b="b"/>
            <a:pathLst>
              <a:path w="7324738" h="7052491">
                <a:moveTo>
                  <a:pt x="0" y="0"/>
                </a:moveTo>
                <a:lnTo>
                  <a:pt x="7324738" y="0"/>
                </a:lnTo>
                <a:lnTo>
                  <a:pt x="7324738" y="7052491"/>
                </a:lnTo>
                <a:lnTo>
                  <a:pt x="0" y="7052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5665" y="8375138"/>
            <a:ext cx="2281713" cy="2196906"/>
          </a:xfrm>
          <a:custGeom>
            <a:avLst/>
            <a:gdLst/>
            <a:ahLst/>
            <a:cxnLst/>
            <a:rect l="l" t="t" r="r" b="b"/>
            <a:pathLst>
              <a:path w="2281713" h="2196906">
                <a:moveTo>
                  <a:pt x="0" y="0"/>
                </a:moveTo>
                <a:lnTo>
                  <a:pt x="2281714" y="0"/>
                </a:lnTo>
                <a:lnTo>
                  <a:pt x="2281714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16089" y="1699960"/>
            <a:ext cx="3767654" cy="321963"/>
          </a:xfrm>
          <a:custGeom>
            <a:avLst/>
            <a:gdLst/>
            <a:ahLst/>
            <a:cxnLst/>
            <a:rect l="l" t="t" r="r" b="b"/>
            <a:pathLst>
              <a:path w="3767654" h="321963">
                <a:moveTo>
                  <a:pt x="0" y="0"/>
                </a:moveTo>
                <a:lnTo>
                  <a:pt x="3767654" y="0"/>
                </a:lnTo>
                <a:lnTo>
                  <a:pt x="3767654" y="321963"/>
                </a:lnTo>
                <a:lnTo>
                  <a:pt x="0" y="3219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920269">
            <a:off x="14146262" y="-3167798"/>
            <a:ext cx="6226076" cy="8392995"/>
          </a:xfrm>
          <a:custGeom>
            <a:avLst/>
            <a:gdLst/>
            <a:ahLst/>
            <a:cxnLst/>
            <a:rect l="l" t="t" r="r" b="b"/>
            <a:pathLst>
              <a:path w="6226076" h="8392995">
                <a:moveTo>
                  <a:pt x="0" y="0"/>
                </a:moveTo>
                <a:lnTo>
                  <a:pt x="6226076" y="0"/>
                </a:lnTo>
                <a:lnTo>
                  <a:pt x="6226076" y="8392996"/>
                </a:lnTo>
                <a:lnTo>
                  <a:pt x="0" y="839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78453" y="6421797"/>
            <a:ext cx="6781906" cy="6529835"/>
          </a:xfrm>
          <a:custGeom>
            <a:avLst/>
            <a:gdLst/>
            <a:ahLst/>
            <a:cxnLst/>
            <a:rect l="l" t="t" r="r" b="b"/>
            <a:pathLst>
              <a:path w="6781906" h="6529835">
                <a:moveTo>
                  <a:pt x="0" y="0"/>
                </a:moveTo>
                <a:lnTo>
                  <a:pt x="6781906" y="0"/>
                </a:lnTo>
                <a:lnTo>
                  <a:pt x="6781906" y="6529835"/>
                </a:lnTo>
                <a:lnTo>
                  <a:pt x="0" y="652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93397" y="8212778"/>
            <a:ext cx="2991384" cy="1473936"/>
          </a:xfrm>
          <a:custGeom>
            <a:avLst/>
            <a:gdLst/>
            <a:ahLst/>
            <a:cxnLst/>
            <a:rect l="l" t="t" r="r" b="b"/>
            <a:pathLst>
              <a:path w="2991384" h="1473936">
                <a:moveTo>
                  <a:pt x="0" y="0"/>
                </a:moveTo>
                <a:lnTo>
                  <a:pt x="2991383" y="0"/>
                </a:lnTo>
                <a:lnTo>
                  <a:pt x="2991383" y="1473936"/>
                </a:lnTo>
                <a:lnTo>
                  <a:pt x="0" y="1473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03453" y="3103045"/>
            <a:ext cx="11005561" cy="41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>
              <a:lnSpc>
                <a:spcPts val="6749"/>
              </a:lnSpc>
              <a:buFont typeface="Arial"/>
              <a:buChar char="•"/>
            </a:pPr>
            <a:r>
              <a:rPr lang="en-US" sz="2699" spc="62">
                <a:solidFill>
                  <a:srgbClr val="A5593C"/>
                </a:solidFill>
                <a:latin typeface="Assistant Bold"/>
              </a:rPr>
              <a:t> Personalized Health Guidance</a:t>
            </a:r>
          </a:p>
          <a:p>
            <a:pPr marL="582925" lvl="1" indent="-291463">
              <a:lnSpc>
                <a:spcPts val="6749"/>
              </a:lnSpc>
              <a:buFont typeface="Arial"/>
              <a:buChar char="•"/>
            </a:pPr>
            <a:r>
              <a:rPr lang="en-US" sz="2699" spc="62">
                <a:solidFill>
                  <a:srgbClr val="A5593C"/>
                </a:solidFill>
                <a:latin typeface="Assistant Bold"/>
              </a:rPr>
              <a:t>Empathetic Mental Health Chatbot Companion</a:t>
            </a:r>
          </a:p>
          <a:p>
            <a:pPr marL="582925" lvl="1" indent="-291463">
              <a:lnSpc>
                <a:spcPts val="6749"/>
              </a:lnSpc>
              <a:buFont typeface="Arial"/>
              <a:buChar char="•"/>
            </a:pPr>
            <a:r>
              <a:rPr lang="en-US" sz="2699" spc="62">
                <a:solidFill>
                  <a:srgbClr val="A5593C"/>
                </a:solidFill>
                <a:latin typeface="Assistant Bold"/>
              </a:rPr>
              <a:t>Comprehensive Wellness Information at Your Fingertips</a:t>
            </a:r>
          </a:p>
          <a:p>
            <a:pPr marL="582925" lvl="1" indent="-291463">
              <a:lnSpc>
                <a:spcPts val="6749"/>
              </a:lnSpc>
              <a:buFont typeface="Arial"/>
              <a:buChar char="•"/>
            </a:pPr>
            <a:r>
              <a:rPr lang="en-US" sz="2699" spc="62">
                <a:solidFill>
                  <a:srgbClr val="A5593C"/>
                </a:solidFill>
                <a:latin typeface="Assistant Bold"/>
              </a:rPr>
              <a:t>User-Centric Interfaces for Enhanced Health Understanding</a:t>
            </a:r>
          </a:p>
          <a:p>
            <a:pPr marL="582925" lvl="1" indent="-291463">
              <a:lnSpc>
                <a:spcPts val="6749"/>
              </a:lnSpc>
              <a:buFont typeface="Arial"/>
              <a:buChar char="•"/>
            </a:pPr>
            <a:r>
              <a:rPr lang="en-US" sz="2699" spc="62">
                <a:solidFill>
                  <a:srgbClr val="A5593C"/>
                </a:solidFill>
                <a:latin typeface="Assistant Bold"/>
              </a:rPr>
              <a:t>Early Disease Detection and Accurate Diagnosis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4185" y="553835"/>
            <a:ext cx="7238534" cy="110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687A61"/>
                </a:solidFill>
                <a:latin typeface="Belleza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3087" y="2775228"/>
            <a:ext cx="550863" cy="610836"/>
          </a:xfrm>
          <a:custGeom>
            <a:avLst/>
            <a:gdLst/>
            <a:ahLst/>
            <a:cxnLst/>
            <a:rect l="l" t="t" r="r" b="b"/>
            <a:pathLst>
              <a:path w="550863" h="610836">
                <a:moveTo>
                  <a:pt x="0" y="0"/>
                </a:moveTo>
                <a:lnTo>
                  <a:pt x="550862" y="0"/>
                </a:lnTo>
                <a:lnTo>
                  <a:pt x="550862" y="610835"/>
                </a:lnTo>
                <a:lnTo>
                  <a:pt x="0" y="61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3087" y="4344949"/>
            <a:ext cx="550863" cy="610836"/>
          </a:xfrm>
          <a:custGeom>
            <a:avLst/>
            <a:gdLst/>
            <a:ahLst/>
            <a:cxnLst/>
            <a:rect l="l" t="t" r="r" b="b"/>
            <a:pathLst>
              <a:path w="550863" h="610836">
                <a:moveTo>
                  <a:pt x="0" y="0"/>
                </a:moveTo>
                <a:lnTo>
                  <a:pt x="550862" y="0"/>
                </a:lnTo>
                <a:lnTo>
                  <a:pt x="550862" y="610836"/>
                </a:lnTo>
                <a:lnTo>
                  <a:pt x="0" y="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83087" y="6222428"/>
            <a:ext cx="550863" cy="610836"/>
          </a:xfrm>
          <a:custGeom>
            <a:avLst/>
            <a:gdLst/>
            <a:ahLst/>
            <a:cxnLst/>
            <a:rect l="l" t="t" r="r" b="b"/>
            <a:pathLst>
              <a:path w="550863" h="610836">
                <a:moveTo>
                  <a:pt x="0" y="0"/>
                </a:moveTo>
                <a:lnTo>
                  <a:pt x="550862" y="0"/>
                </a:lnTo>
                <a:lnTo>
                  <a:pt x="550862" y="610836"/>
                </a:lnTo>
                <a:lnTo>
                  <a:pt x="0" y="61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83087" y="7833400"/>
            <a:ext cx="550863" cy="610836"/>
          </a:xfrm>
          <a:custGeom>
            <a:avLst/>
            <a:gdLst/>
            <a:ahLst/>
            <a:cxnLst/>
            <a:rect l="l" t="t" r="r" b="b"/>
            <a:pathLst>
              <a:path w="550863" h="610836">
                <a:moveTo>
                  <a:pt x="0" y="0"/>
                </a:moveTo>
                <a:lnTo>
                  <a:pt x="550862" y="0"/>
                </a:lnTo>
                <a:lnTo>
                  <a:pt x="550862" y="610835"/>
                </a:lnTo>
                <a:lnTo>
                  <a:pt x="0" y="61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601471"/>
            <a:ext cx="3605200" cy="3685529"/>
          </a:xfrm>
          <a:custGeom>
            <a:avLst/>
            <a:gdLst/>
            <a:ahLst/>
            <a:cxnLst/>
            <a:rect l="l" t="t" r="r" b="b"/>
            <a:pathLst>
              <a:path w="3605200" h="3685529">
                <a:moveTo>
                  <a:pt x="0" y="0"/>
                </a:moveTo>
                <a:lnTo>
                  <a:pt x="3605200" y="0"/>
                </a:lnTo>
                <a:lnTo>
                  <a:pt x="3605200" y="3685529"/>
                </a:lnTo>
                <a:lnTo>
                  <a:pt x="0" y="368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565" b="-191896"/>
            </a:stretch>
          </a:blipFill>
        </p:spPr>
      </p:sp>
      <p:sp>
        <p:nvSpPr>
          <p:cNvPr id="7" name="Freeform 7"/>
          <p:cNvSpPr/>
          <p:nvPr/>
        </p:nvSpPr>
        <p:spPr>
          <a:xfrm rot="5399999">
            <a:off x="-278813" y="-1694769"/>
            <a:ext cx="6226076" cy="8392995"/>
          </a:xfrm>
          <a:custGeom>
            <a:avLst/>
            <a:gdLst/>
            <a:ahLst/>
            <a:cxnLst/>
            <a:rect l="l" t="t" r="r" b="b"/>
            <a:pathLst>
              <a:path w="6226076" h="8392995">
                <a:moveTo>
                  <a:pt x="0" y="0"/>
                </a:moveTo>
                <a:lnTo>
                  <a:pt x="6226076" y="0"/>
                </a:lnTo>
                <a:lnTo>
                  <a:pt x="6226076" y="8392995"/>
                </a:lnTo>
                <a:lnTo>
                  <a:pt x="0" y="83929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8041" y="470895"/>
            <a:ext cx="3254735" cy="110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Belleza Bold"/>
              </a:rPr>
              <a:t>Our Idea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1541" y="2729172"/>
            <a:ext cx="7713713" cy="57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r>
              <a:rPr lang="en-US" sz="2999">
                <a:solidFill>
                  <a:srgbClr val="191919"/>
                </a:solidFill>
                <a:latin typeface="Assistant Light"/>
              </a:rPr>
              <a:t>We introduce to you, Mimir, the personal chatbot.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1541" y="3679769"/>
            <a:ext cx="7713713" cy="181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r>
              <a:rPr lang="en-US" sz="2999">
                <a:solidFill>
                  <a:srgbClr val="191919"/>
                </a:solidFill>
                <a:latin typeface="Assistant Light"/>
              </a:rPr>
              <a:t>Mental Health Page: Gives the user interactive sessions with chatbots, and has elements of games, journal writing and ‘near me’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1541" y="5866810"/>
            <a:ext cx="7713713" cy="119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r>
              <a:rPr lang="en-US" sz="2999">
                <a:solidFill>
                  <a:srgbClr val="191919"/>
                </a:solidFill>
                <a:latin typeface="Assistant Light"/>
              </a:rPr>
              <a:t>Physical Health Page: Shows your heart rate, steps, SpO2 data, calories burnt and sleep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1541" y="7436532"/>
            <a:ext cx="7713713" cy="119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r>
              <a:rPr lang="en-US" sz="2999">
                <a:solidFill>
                  <a:srgbClr val="191919"/>
                </a:solidFill>
                <a:latin typeface="Assistant Light"/>
              </a:rPr>
              <a:t>Implementation of gamification elements and point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46188" y="-3531853"/>
            <a:ext cx="6361694" cy="6125242"/>
          </a:xfrm>
          <a:custGeom>
            <a:avLst/>
            <a:gdLst/>
            <a:ahLst/>
            <a:cxnLst/>
            <a:rect l="l" t="t" r="r" b="b"/>
            <a:pathLst>
              <a:path w="6361694" h="6125242">
                <a:moveTo>
                  <a:pt x="0" y="0"/>
                </a:moveTo>
                <a:lnTo>
                  <a:pt x="6361694" y="0"/>
                </a:lnTo>
                <a:lnTo>
                  <a:pt x="6361694" y="6125242"/>
                </a:lnTo>
                <a:lnTo>
                  <a:pt x="0" y="612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76406" y="523628"/>
            <a:ext cx="1631476" cy="3227741"/>
          </a:xfrm>
          <a:custGeom>
            <a:avLst/>
            <a:gdLst/>
            <a:ahLst/>
            <a:cxnLst/>
            <a:rect l="l" t="t" r="r" b="b"/>
            <a:pathLst>
              <a:path w="1631476" h="3227741">
                <a:moveTo>
                  <a:pt x="0" y="0"/>
                </a:moveTo>
                <a:lnTo>
                  <a:pt x="1631476" y="0"/>
                </a:lnTo>
                <a:lnTo>
                  <a:pt x="1631476" y="3227741"/>
                </a:lnTo>
                <a:lnTo>
                  <a:pt x="0" y="32277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518409" y="6647999"/>
            <a:ext cx="10410242" cy="10023312"/>
          </a:xfrm>
          <a:custGeom>
            <a:avLst/>
            <a:gdLst/>
            <a:ahLst/>
            <a:cxnLst/>
            <a:rect l="l" t="t" r="r" b="b"/>
            <a:pathLst>
              <a:path w="10410242" h="10023312">
                <a:moveTo>
                  <a:pt x="0" y="0"/>
                </a:moveTo>
                <a:lnTo>
                  <a:pt x="10410242" y="0"/>
                </a:lnTo>
                <a:lnTo>
                  <a:pt x="10410242" y="10023313"/>
                </a:lnTo>
                <a:lnTo>
                  <a:pt x="0" y="10023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34943" y="9104898"/>
            <a:ext cx="3590255" cy="306804"/>
          </a:xfrm>
          <a:custGeom>
            <a:avLst/>
            <a:gdLst/>
            <a:ahLst/>
            <a:cxnLst/>
            <a:rect l="l" t="t" r="r" b="b"/>
            <a:pathLst>
              <a:path w="3590255" h="306804">
                <a:moveTo>
                  <a:pt x="0" y="0"/>
                </a:moveTo>
                <a:lnTo>
                  <a:pt x="3590255" y="0"/>
                </a:lnTo>
                <a:lnTo>
                  <a:pt x="3590255" y="306804"/>
                </a:lnTo>
                <a:lnTo>
                  <a:pt x="0" y="306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72600" y="219075"/>
          <a:ext cx="10019229" cy="1619250"/>
        </p:xfrm>
        <a:graphic>
          <a:graphicData uri="http://schemas.openxmlformats.org/drawingml/2006/table">
            <a:tbl>
              <a:tblPr/>
              <a:tblGrid>
                <a:gridCol w="10019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9250">
                <a:tc>
                  <a:txBody>
                    <a:bodyPr/>
                    <a:lstStyle/>
                    <a:p>
                      <a:pPr algn="l">
                        <a:lnSpc>
                          <a:spcPts val="10080"/>
                        </a:lnSpc>
                        <a:defRPr/>
                      </a:pPr>
                      <a:r>
                        <a:rPr lang="en-US" sz="7200">
                          <a:solidFill>
                            <a:srgbClr val="000000"/>
                          </a:solidFill>
                          <a:latin typeface="Belleza"/>
                        </a:rPr>
                        <a:t>Future Webpage Design: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1028700" y="2214160"/>
            <a:ext cx="7645944" cy="4433839"/>
          </a:xfrm>
          <a:custGeom>
            <a:avLst/>
            <a:gdLst/>
            <a:ahLst/>
            <a:cxnLst/>
            <a:rect l="l" t="t" r="r" b="b"/>
            <a:pathLst>
              <a:path w="7645944" h="4433839">
                <a:moveTo>
                  <a:pt x="0" y="0"/>
                </a:moveTo>
                <a:lnTo>
                  <a:pt x="7645944" y="0"/>
                </a:lnTo>
                <a:lnTo>
                  <a:pt x="7645944" y="4433839"/>
                </a:lnTo>
                <a:lnTo>
                  <a:pt x="0" y="4433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36948" y="4824461"/>
            <a:ext cx="7580174" cy="4433839"/>
          </a:xfrm>
          <a:custGeom>
            <a:avLst/>
            <a:gdLst/>
            <a:ahLst/>
            <a:cxnLst/>
            <a:rect l="l" t="t" r="r" b="b"/>
            <a:pathLst>
              <a:path w="7580174" h="4433839">
                <a:moveTo>
                  <a:pt x="0" y="0"/>
                </a:moveTo>
                <a:lnTo>
                  <a:pt x="7580174" y="0"/>
                </a:lnTo>
                <a:lnTo>
                  <a:pt x="7580174" y="4433839"/>
                </a:lnTo>
                <a:lnTo>
                  <a:pt x="0" y="4433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91761">
            <a:off x="-5540227" y="2348871"/>
            <a:ext cx="9267406" cy="12492827"/>
          </a:xfrm>
          <a:custGeom>
            <a:avLst/>
            <a:gdLst/>
            <a:ahLst/>
            <a:cxnLst/>
            <a:rect l="l" t="t" r="r" b="b"/>
            <a:pathLst>
              <a:path w="9267406" h="12492827">
                <a:moveTo>
                  <a:pt x="0" y="0"/>
                </a:moveTo>
                <a:lnTo>
                  <a:pt x="9267406" y="0"/>
                </a:lnTo>
                <a:lnTo>
                  <a:pt x="9267406" y="12492827"/>
                </a:lnTo>
                <a:lnTo>
                  <a:pt x="0" y="1249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75188" y="-4317446"/>
            <a:ext cx="8968224" cy="8634892"/>
          </a:xfrm>
          <a:custGeom>
            <a:avLst/>
            <a:gdLst/>
            <a:ahLst/>
            <a:cxnLst/>
            <a:rect l="l" t="t" r="r" b="b"/>
            <a:pathLst>
              <a:path w="8968224" h="8634892">
                <a:moveTo>
                  <a:pt x="0" y="0"/>
                </a:moveTo>
                <a:lnTo>
                  <a:pt x="8968224" y="0"/>
                </a:lnTo>
                <a:lnTo>
                  <a:pt x="8968224" y="8634892"/>
                </a:lnTo>
                <a:lnTo>
                  <a:pt x="0" y="8634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75637" y="4594801"/>
            <a:ext cx="11936726" cy="115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191919"/>
                </a:solidFill>
                <a:latin typeface="Belleza Bold"/>
              </a:rPr>
              <a:t>Current status of the project</a:t>
            </a:r>
          </a:p>
        </p:txBody>
      </p:sp>
      <p:sp>
        <p:nvSpPr>
          <p:cNvPr id="5" name="Freeform 5"/>
          <p:cNvSpPr/>
          <p:nvPr/>
        </p:nvSpPr>
        <p:spPr>
          <a:xfrm>
            <a:off x="16446245" y="2871666"/>
            <a:ext cx="2281713" cy="2196906"/>
          </a:xfrm>
          <a:custGeom>
            <a:avLst/>
            <a:gdLst/>
            <a:ahLst/>
            <a:cxnLst/>
            <a:rect l="l" t="t" r="r" b="b"/>
            <a:pathLst>
              <a:path w="2281713" h="2196906">
                <a:moveTo>
                  <a:pt x="0" y="0"/>
                </a:moveTo>
                <a:lnTo>
                  <a:pt x="2281713" y="0"/>
                </a:lnTo>
                <a:lnTo>
                  <a:pt x="2281713" y="2196907"/>
                </a:lnTo>
                <a:lnTo>
                  <a:pt x="0" y="219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8381" y="8199241"/>
            <a:ext cx="4634548" cy="396043"/>
          </a:xfrm>
          <a:custGeom>
            <a:avLst/>
            <a:gdLst/>
            <a:ahLst/>
            <a:cxnLst/>
            <a:rect l="l" t="t" r="r" b="b"/>
            <a:pathLst>
              <a:path w="4634548" h="396043">
                <a:moveTo>
                  <a:pt x="0" y="0"/>
                </a:moveTo>
                <a:lnTo>
                  <a:pt x="4634547" y="0"/>
                </a:lnTo>
                <a:lnTo>
                  <a:pt x="4634547" y="396043"/>
                </a:lnTo>
                <a:lnTo>
                  <a:pt x="0" y="39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147" y="8414996"/>
            <a:ext cx="1461076" cy="1969588"/>
          </a:xfrm>
          <a:custGeom>
            <a:avLst/>
            <a:gdLst/>
            <a:ahLst/>
            <a:cxnLst/>
            <a:rect l="l" t="t" r="r" b="b"/>
            <a:pathLst>
              <a:path w="1461076" h="1969588">
                <a:moveTo>
                  <a:pt x="0" y="0"/>
                </a:moveTo>
                <a:lnTo>
                  <a:pt x="1461076" y="0"/>
                </a:lnTo>
                <a:lnTo>
                  <a:pt x="1461076" y="1969588"/>
                </a:lnTo>
                <a:lnTo>
                  <a:pt x="0" y="1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7893" y="8497218"/>
            <a:ext cx="1541823" cy="2078437"/>
          </a:xfrm>
          <a:custGeom>
            <a:avLst/>
            <a:gdLst/>
            <a:ahLst/>
            <a:cxnLst/>
            <a:rect l="l" t="t" r="r" b="b"/>
            <a:pathLst>
              <a:path w="1541823" h="2078437">
                <a:moveTo>
                  <a:pt x="0" y="0"/>
                </a:moveTo>
                <a:lnTo>
                  <a:pt x="1541822" y="0"/>
                </a:lnTo>
                <a:lnTo>
                  <a:pt x="1541822" y="2078437"/>
                </a:lnTo>
                <a:lnTo>
                  <a:pt x="0" y="207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83391" y="9021213"/>
            <a:ext cx="1008974" cy="1554442"/>
          </a:xfrm>
          <a:custGeom>
            <a:avLst/>
            <a:gdLst/>
            <a:ahLst/>
            <a:cxnLst/>
            <a:rect l="l" t="t" r="r" b="b"/>
            <a:pathLst>
              <a:path w="1008974" h="1554442">
                <a:moveTo>
                  <a:pt x="1008974" y="0"/>
                </a:moveTo>
                <a:lnTo>
                  <a:pt x="0" y="0"/>
                </a:lnTo>
                <a:lnTo>
                  <a:pt x="0" y="1554442"/>
                </a:lnTo>
                <a:lnTo>
                  <a:pt x="1008974" y="1554442"/>
                </a:lnTo>
                <a:lnTo>
                  <a:pt x="10089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2044" y="1730174"/>
            <a:ext cx="14843911" cy="6826653"/>
          </a:xfrm>
          <a:custGeom>
            <a:avLst/>
            <a:gdLst/>
            <a:ahLst/>
            <a:cxnLst/>
            <a:rect l="l" t="t" r="r" b="b"/>
            <a:pathLst>
              <a:path w="14843911" h="6826653">
                <a:moveTo>
                  <a:pt x="0" y="0"/>
                </a:moveTo>
                <a:lnTo>
                  <a:pt x="14843912" y="0"/>
                </a:lnTo>
                <a:lnTo>
                  <a:pt x="14843912" y="6826652"/>
                </a:lnTo>
                <a:lnTo>
                  <a:pt x="0" y="6826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147" y="8414996"/>
            <a:ext cx="1461076" cy="1969588"/>
          </a:xfrm>
          <a:custGeom>
            <a:avLst/>
            <a:gdLst/>
            <a:ahLst/>
            <a:cxnLst/>
            <a:rect l="l" t="t" r="r" b="b"/>
            <a:pathLst>
              <a:path w="1461076" h="1969588">
                <a:moveTo>
                  <a:pt x="0" y="0"/>
                </a:moveTo>
                <a:lnTo>
                  <a:pt x="1461076" y="0"/>
                </a:lnTo>
                <a:lnTo>
                  <a:pt x="1461076" y="1969588"/>
                </a:lnTo>
                <a:lnTo>
                  <a:pt x="0" y="1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7893" y="8497218"/>
            <a:ext cx="1541823" cy="2078437"/>
          </a:xfrm>
          <a:custGeom>
            <a:avLst/>
            <a:gdLst/>
            <a:ahLst/>
            <a:cxnLst/>
            <a:rect l="l" t="t" r="r" b="b"/>
            <a:pathLst>
              <a:path w="1541823" h="2078437">
                <a:moveTo>
                  <a:pt x="0" y="0"/>
                </a:moveTo>
                <a:lnTo>
                  <a:pt x="1541822" y="0"/>
                </a:lnTo>
                <a:lnTo>
                  <a:pt x="1541822" y="2078437"/>
                </a:lnTo>
                <a:lnTo>
                  <a:pt x="0" y="207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83391" y="9021213"/>
            <a:ext cx="1008974" cy="1554442"/>
          </a:xfrm>
          <a:custGeom>
            <a:avLst/>
            <a:gdLst/>
            <a:ahLst/>
            <a:cxnLst/>
            <a:rect l="l" t="t" r="r" b="b"/>
            <a:pathLst>
              <a:path w="1008974" h="1554442">
                <a:moveTo>
                  <a:pt x="1008974" y="0"/>
                </a:moveTo>
                <a:lnTo>
                  <a:pt x="0" y="0"/>
                </a:lnTo>
                <a:lnTo>
                  <a:pt x="0" y="1554442"/>
                </a:lnTo>
                <a:lnTo>
                  <a:pt x="1008974" y="1554442"/>
                </a:lnTo>
                <a:lnTo>
                  <a:pt x="10089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3810" y="1342217"/>
            <a:ext cx="14260380" cy="7602565"/>
          </a:xfrm>
          <a:custGeom>
            <a:avLst/>
            <a:gdLst/>
            <a:ahLst/>
            <a:cxnLst/>
            <a:rect l="l" t="t" r="r" b="b"/>
            <a:pathLst>
              <a:path w="14260380" h="7602565">
                <a:moveTo>
                  <a:pt x="0" y="0"/>
                </a:moveTo>
                <a:lnTo>
                  <a:pt x="14260380" y="0"/>
                </a:lnTo>
                <a:lnTo>
                  <a:pt x="14260380" y="7602566"/>
                </a:lnTo>
                <a:lnTo>
                  <a:pt x="0" y="760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147" y="8414996"/>
            <a:ext cx="1461076" cy="1969588"/>
          </a:xfrm>
          <a:custGeom>
            <a:avLst/>
            <a:gdLst/>
            <a:ahLst/>
            <a:cxnLst/>
            <a:rect l="l" t="t" r="r" b="b"/>
            <a:pathLst>
              <a:path w="1461076" h="1969588">
                <a:moveTo>
                  <a:pt x="0" y="0"/>
                </a:moveTo>
                <a:lnTo>
                  <a:pt x="1461076" y="0"/>
                </a:lnTo>
                <a:lnTo>
                  <a:pt x="1461076" y="1969588"/>
                </a:lnTo>
                <a:lnTo>
                  <a:pt x="0" y="1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7893" y="8497218"/>
            <a:ext cx="1541823" cy="2078437"/>
          </a:xfrm>
          <a:custGeom>
            <a:avLst/>
            <a:gdLst/>
            <a:ahLst/>
            <a:cxnLst/>
            <a:rect l="l" t="t" r="r" b="b"/>
            <a:pathLst>
              <a:path w="1541823" h="2078437">
                <a:moveTo>
                  <a:pt x="0" y="0"/>
                </a:moveTo>
                <a:lnTo>
                  <a:pt x="1541822" y="0"/>
                </a:lnTo>
                <a:lnTo>
                  <a:pt x="1541822" y="2078437"/>
                </a:lnTo>
                <a:lnTo>
                  <a:pt x="0" y="207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83391" y="9021213"/>
            <a:ext cx="1008974" cy="1554442"/>
          </a:xfrm>
          <a:custGeom>
            <a:avLst/>
            <a:gdLst/>
            <a:ahLst/>
            <a:cxnLst/>
            <a:rect l="l" t="t" r="r" b="b"/>
            <a:pathLst>
              <a:path w="1008974" h="1554442">
                <a:moveTo>
                  <a:pt x="1008974" y="0"/>
                </a:moveTo>
                <a:lnTo>
                  <a:pt x="0" y="0"/>
                </a:lnTo>
                <a:lnTo>
                  <a:pt x="0" y="1554442"/>
                </a:lnTo>
                <a:lnTo>
                  <a:pt x="1008974" y="1554442"/>
                </a:lnTo>
                <a:lnTo>
                  <a:pt x="10089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3810" y="1342217"/>
            <a:ext cx="14260380" cy="7602565"/>
          </a:xfrm>
          <a:custGeom>
            <a:avLst/>
            <a:gdLst/>
            <a:ahLst/>
            <a:cxnLst/>
            <a:rect l="l" t="t" r="r" b="b"/>
            <a:pathLst>
              <a:path w="14260380" h="7602565">
                <a:moveTo>
                  <a:pt x="0" y="0"/>
                </a:moveTo>
                <a:lnTo>
                  <a:pt x="14260380" y="0"/>
                </a:lnTo>
                <a:lnTo>
                  <a:pt x="14260380" y="7602566"/>
                </a:lnTo>
                <a:lnTo>
                  <a:pt x="0" y="760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8" b="-58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7147" y="8414996"/>
            <a:ext cx="1461076" cy="1969588"/>
          </a:xfrm>
          <a:custGeom>
            <a:avLst/>
            <a:gdLst/>
            <a:ahLst/>
            <a:cxnLst/>
            <a:rect l="l" t="t" r="r" b="b"/>
            <a:pathLst>
              <a:path w="1461076" h="1969588">
                <a:moveTo>
                  <a:pt x="0" y="0"/>
                </a:moveTo>
                <a:lnTo>
                  <a:pt x="1461076" y="0"/>
                </a:lnTo>
                <a:lnTo>
                  <a:pt x="1461076" y="1969588"/>
                </a:lnTo>
                <a:lnTo>
                  <a:pt x="0" y="196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7893" y="8497218"/>
            <a:ext cx="1541823" cy="2078437"/>
          </a:xfrm>
          <a:custGeom>
            <a:avLst/>
            <a:gdLst/>
            <a:ahLst/>
            <a:cxnLst/>
            <a:rect l="l" t="t" r="r" b="b"/>
            <a:pathLst>
              <a:path w="1541823" h="2078437">
                <a:moveTo>
                  <a:pt x="0" y="0"/>
                </a:moveTo>
                <a:lnTo>
                  <a:pt x="1541822" y="0"/>
                </a:lnTo>
                <a:lnTo>
                  <a:pt x="1541822" y="2078437"/>
                </a:lnTo>
                <a:lnTo>
                  <a:pt x="0" y="207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83391" y="9021213"/>
            <a:ext cx="1008974" cy="1554442"/>
          </a:xfrm>
          <a:custGeom>
            <a:avLst/>
            <a:gdLst/>
            <a:ahLst/>
            <a:cxnLst/>
            <a:rect l="l" t="t" r="r" b="b"/>
            <a:pathLst>
              <a:path w="1008974" h="1554442">
                <a:moveTo>
                  <a:pt x="1008974" y="0"/>
                </a:moveTo>
                <a:lnTo>
                  <a:pt x="0" y="0"/>
                </a:lnTo>
                <a:lnTo>
                  <a:pt x="0" y="1554442"/>
                </a:lnTo>
                <a:lnTo>
                  <a:pt x="1008974" y="1554442"/>
                </a:lnTo>
                <a:lnTo>
                  <a:pt x="10089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3810" y="1342217"/>
            <a:ext cx="14260380" cy="7602565"/>
          </a:xfrm>
          <a:custGeom>
            <a:avLst/>
            <a:gdLst/>
            <a:ahLst/>
            <a:cxnLst/>
            <a:rect l="l" t="t" r="r" b="b"/>
            <a:pathLst>
              <a:path w="14260380" h="7602565">
                <a:moveTo>
                  <a:pt x="0" y="0"/>
                </a:moveTo>
                <a:lnTo>
                  <a:pt x="14260380" y="0"/>
                </a:lnTo>
                <a:lnTo>
                  <a:pt x="14260380" y="7602566"/>
                </a:lnTo>
                <a:lnTo>
                  <a:pt x="0" y="7602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54" b="-275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168</Words>
  <Application>Microsoft Office PowerPoint</Application>
  <PresentationFormat>Custom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Belleza Bold</vt:lpstr>
      <vt:lpstr>Assistant Light</vt:lpstr>
      <vt:lpstr>Belleza</vt:lpstr>
      <vt:lpstr>Assistant</vt:lpstr>
      <vt:lpstr>Calibri</vt:lpstr>
      <vt:lpstr>Arial</vt:lpstr>
      <vt:lpstr>Assistant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PsiHarm</dc:title>
  <cp:lastModifiedBy>Sameeksha .</cp:lastModifiedBy>
  <cp:revision>1</cp:revision>
  <dcterms:created xsi:type="dcterms:W3CDTF">2006-08-16T00:00:00Z</dcterms:created>
  <dcterms:modified xsi:type="dcterms:W3CDTF">2023-11-26T03:14:23Z</dcterms:modified>
  <dc:identifier>DAF1OfVxKb8</dc:identifier>
</cp:coreProperties>
</file>